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Nunito"/>
      <p:regular r:id="rId18"/>
      <p:bold r:id="rId19"/>
      <p:italic r:id="rId20"/>
      <p:boldItalic r:id="rId21"/>
    </p:embeddedFont>
    <p:embeddedFont>
      <p:font typeface="Pacifico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11" Type="http://schemas.openxmlformats.org/officeDocument/2006/relationships/slide" Target="slides/slide6.xml"/><Relationship Id="rId22" Type="http://schemas.openxmlformats.org/officeDocument/2006/relationships/font" Target="fonts/Pacifico-regular.fntdata"/><Relationship Id="rId10" Type="http://schemas.openxmlformats.org/officeDocument/2006/relationships/slide" Target="slides/slide5.xml"/><Relationship Id="rId21" Type="http://schemas.openxmlformats.org/officeDocument/2006/relationships/font" Target="fonts/Nuni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.fntdata"/><Relationship Id="rId6" Type="http://schemas.openxmlformats.org/officeDocument/2006/relationships/slide" Target="slides/slide1.xml"/><Relationship Id="rId18" Type="http://schemas.openxmlformats.org/officeDocument/2006/relationships/font" Target="fonts/Nuni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70a418c33_0_2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70a418c33_0_2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70a418c33_0_2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70a418c33_0_2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70a418c33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70a418c33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70a418dc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70a418dc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70a418dc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70a418dc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70a418dc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70a418dc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70a418dc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70a418dc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hyperlink" Target="http://www.youtube.com/watch?v=3_oEEUjVwaY" TargetMode="External"/><Relationship Id="rId5" Type="http://schemas.openxmlformats.org/officeDocument/2006/relationships/image" Target="../media/image2.jp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EDpKIb3eGk0" TargetMode="External"/><Relationship Id="rId4" Type="http://schemas.openxmlformats.org/officeDocument/2006/relationships/hyperlink" Target="https://www.youtube.com/watch?v=OgUcbGd7QMs" TargetMode="External"/><Relationship Id="rId9" Type="http://schemas.openxmlformats.org/officeDocument/2006/relationships/image" Target="../media/image10.png"/><Relationship Id="rId5" Type="http://schemas.openxmlformats.org/officeDocument/2006/relationships/hyperlink" Target="https://www.youtube.com/watch?v=o_VL6ZYv2bE" TargetMode="External"/><Relationship Id="rId6" Type="http://schemas.openxmlformats.org/officeDocument/2006/relationships/hyperlink" Target="https://www.youtube.com/watch?v=4Y3Oqzz8sx8" TargetMode="External"/><Relationship Id="rId7" Type="http://schemas.openxmlformats.org/officeDocument/2006/relationships/hyperlink" Target="https://www.youtube.com/watch?v=k5MgHv-SjQI" TargetMode="External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hyperlink" Target="http://www.youtube.com/watch?v=UZZmMAwTayY" TargetMode="External"/><Relationship Id="rId11" Type="http://schemas.openxmlformats.org/officeDocument/2006/relationships/image" Target="../media/image4.jpg"/><Relationship Id="rId10" Type="http://schemas.openxmlformats.org/officeDocument/2006/relationships/hyperlink" Target="http://www.youtube.com/watch?v=aqKAEJYjPFE" TargetMode="External"/><Relationship Id="rId9" Type="http://schemas.openxmlformats.org/officeDocument/2006/relationships/image" Target="../media/image7.jpg"/><Relationship Id="rId5" Type="http://schemas.openxmlformats.org/officeDocument/2006/relationships/image" Target="../media/image6.jpg"/><Relationship Id="rId6" Type="http://schemas.openxmlformats.org/officeDocument/2006/relationships/hyperlink" Target="http://www.youtube.com/watch?v=PLvTBJhm6wg" TargetMode="External"/><Relationship Id="rId7" Type="http://schemas.openxmlformats.org/officeDocument/2006/relationships/image" Target="../media/image3.jpg"/><Relationship Id="rId8" Type="http://schemas.openxmlformats.org/officeDocument/2006/relationships/hyperlink" Target="http://www.youtube.com/watch?v=7rMq7jOOd2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hyperlink" Target="http://www.youtube.com/watch?v=R-Odr3tXBJk" TargetMode="External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title"/>
          </p:nvPr>
        </p:nvSpPr>
        <p:spPr>
          <a:xfrm>
            <a:off x="241725" y="134300"/>
            <a:ext cx="8621700" cy="47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4200">
                <a:solidFill>
                  <a:srgbClr val="134F5C"/>
                </a:solidFill>
                <a:latin typeface="Pacifico"/>
                <a:ea typeface="Pacifico"/>
                <a:cs typeface="Pacifico"/>
                <a:sym typeface="Pacifico"/>
              </a:rPr>
              <a:t>            </a:t>
            </a:r>
            <a:endParaRPr b="1" sz="4200">
              <a:solidFill>
                <a:srgbClr val="134F5C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4200">
                <a:solidFill>
                  <a:srgbClr val="134F5C"/>
                </a:solidFill>
                <a:latin typeface="Pacifico"/>
                <a:ea typeface="Pacifico"/>
                <a:cs typeface="Pacifico"/>
                <a:sym typeface="Pacifico"/>
              </a:rPr>
              <a:t>           Uczniowie SP nr 10 świętują</a:t>
            </a:r>
            <a:endParaRPr b="1" sz="4200">
              <a:solidFill>
                <a:srgbClr val="134F5C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rgbClr val="134F5C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4700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 Narodowe Święto Niepodległości</a:t>
            </a:r>
            <a:endParaRPr b="1" sz="4700">
              <a:solidFill>
                <a:srgbClr val="CC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rgbClr val="CC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100">
                <a:solidFill>
                  <a:srgbClr val="134F5C"/>
                </a:solidFill>
                <a:latin typeface="Pacifico"/>
                <a:ea typeface="Pacifico"/>
                <a:cs typeface="Pacifico"/>
                <a:sym typeface="Pacifico"/>
              </a:rPr>
              <a:t>11 listopada</a:t>
            </a:r>
            <a:endParaRPr b="1" sz="6100">
              <a:solidFill>
                <a:srgbClr val="134F5C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29" name="Google Shape;12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675" y="295425"/>
            <a:ext cx="1598125" cy="159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1880125" y="335750"/>
            <a:ext cx="4284000" cy="7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Zaśpiewamy hymn Polski</a:t>
            </a:r>
            <a:endParaRPr b="1">
              <a:solidFill>
                <a:srgbClr val="CC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2054725" y="1289225"/>
            <a:ext cx="17592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00" y="335750"/>
            <a:ext cx="1598125" cy="159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1000" y="1289225"/>
            <a:ext cx="6191825" cy="32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2068150" y="537175"/>
            <a:ext cx="5653800" cy="7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Zr</a:t>
            </a:r>
            <a:r>
              <a:rPr b="1" lang="pl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obimy kotylion patriotyczny</a:t>
            </a:r>
            <a:endParaRPr b="1">
              <a:solidFill>
                <a:srgbClr val="CC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00" y="335750"/>
            <a:ext cx="1598125" cy="159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 txBox="1"/>
          <p:nvPr/>
        </p:nvSpPr>
        <p:spPr>
          <a:xfrm>
            <a:off x="1786125" y="2659050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osty kotylion na Święto Narodowe." id="146" name="Google Shape;146;p15" title="Kotylion na Święto Narodow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925" y="2319050"/>
            <a:ext cx="4036100" cy="205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5275" y="1665250"/>
            <a:ext cx="2645601" cy="264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1880125" y="483450"/>
            <a:ext cx="5949000" cy="12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500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Wywiesimy flagę</a:t>
            </a:r>
            <a:endParaRPr b="1" sz="3500">
              <a:solidFill>
                <a:srgbClr val="CC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00" y="335750"/>
            <a:ext cx="1598125" cy="159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524" y="2319050"/>
            <a:ext cx="3875700" cy="217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9663" y="335750"/>
            <a:ext cx="3265786" cy="217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2250" y="3088800"/>
            <a:ext cx="3373201" cy="1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>
            <p:ph type="title"/>
          </p:nvPr>
        </p:nvSpPr>
        <p:spPr>
          <a:xfrm>
            <a:off x="1933850" y="443175"/>
            <a:ext cx="55596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Śpiewamy pieśni patriotyczne</a:t>
            </a:r>
            <a:endParaRPr b="1">
              <a:solidFill>
                <a:srgbClr val="CC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3" name="Google Shape;163;p17"/>
          <p:cNvSpPr txBox="1"/>
          <p:nvPr>
            <p:ph idx="1" type="body"/>
          </p:nvPr>
        </p:nvSpPr>
        <p:spPr>
          <a:xfrm>
            <a:off x="830700" y="2054725"/>
            <a:ext cx="4380000" cy="25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➢"/>
            </a:pPr>
            <a:r>
              <a:rPr b="1" lang="pl" sz="2400" u="sng">
                <a:solidFill>
                  <a:schemeClr val="hlink"/>
                </a:solidFill>
                <a:hlinkClick r:id="rId3"/>
              </a:rPr>
              <a:t>My Pierwsza Brygada</a:t>
            </a:r>
            <a:endParaRPr b="1" sz="2400">
              <a:solidFill>
                <a:srgbClr val="134F5C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➢"/>
            </a:pPr>
            <a:r>
              <a:rPr b="1" lang="pl" sz="2400" u="sng">
                <a:solidFill>
                  <a:schemeClr val="hlink"/>
                </a:solidFill>
                <a:hlinkClick r:id="rId4"/>
              </a:rPr>
              <a:t>Wojenko, wojenko!</a:t>
            </a:r>
            <a:endParaRPr b="1" sz="2400">
              <a:solidFill>
                <a:srgbClr val="134F5C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➢"/>
            </a:pPr>
            <a:r>
              <a:rPr b="1" lang="pl" sz="2400" u="sng">
                <a:solidFill>
                  <a:schemeClr val="hlink"/>
                </a:solidFill>
                <a:hlinkClick r:id="rId5"/>
              </a:rPr>
              <a:t>Rota</a:t>
            </a:r>
            <a:r>
              <a:rPr b="1" lang="pl" sz="2400">
                <a:solidFill>
                  <a:srgbClr val="134F5C"/>
                </a:solidFill>
              </a:rPr>
              <a:t> </a:t>
            </a:r>
            <a:endParaRPr b="1" sz="2400">
              <a:solidFill>
                <a:srgbClr val="134F5C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➢"/>
            </a:pPr>
            <a:r>
              <a:rPr b="1" lang="pl" sz="2400" u="sng">
                <a:solidFill>
                  <a:schemeClr val="hlink"/>
                </a:solidFill>
                <a:hlinkClick r:id="rId6"/>
              </a:rPr>
              <a:t>Piechota, ta szara piechota</a:t>
            </a:r>
            <a:endParaRPr b="1" sz="2400">
              <a:solidFill>
                <a:srgbClr val="134F5C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Char char="➢"/>
            </a:pPr>
            <a:r>
              <a:rPr b="1" lang="pl" sz="2400" u="sng">
                <a:solidFill>
                  <a:schemeClr val="hlink"/>
                </a:solidFill>
                <a:hlinkClick r:id="rId7"/>
              </a:rPr>
              <a:t>Niepodległość </a:t>
            </a:r>
            <a:endParaRPr b="1" sz="2400">
              <a:solidFill>
                <a:srgbClr val="134F5C"/>
              </a:solidFill>
            </a:endParaRPr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5150" y="282050"/>
            <a:ext cx="1598125" cy="159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10800" y="1517525"/>
            <a:ext cx="3269225" cy="23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/>
          <p:nvPr>
            <p:ph type="title"/>
          </p:nvPr>
        </p:nvSpPr>
        <p:spPr>
          <a:xfrm>
            <a:off x="2121850" y="456600"/>
            <a:ext cx="6647700" cy="11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900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Poznajemy naszych bohaterów narodowych</a:t>
            </a:r>
            <a:endParaRPr b="1" sz="2900">
              <a:solidFill>
                <a:srgbClr val="CC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50" y="282050"/>
            <a:ext cx="1598125" cy="1598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ażdy kraj ma swoich bohaterów narodowych. W Polsce jedną z takich postaci jest Józef Piłsudski - żołnierz, polityk, jeden z ojców polskiej niepodległości.&#10;&#10;Zapraszamy do zapoznania się z historią Marszałka, a więcej informacji na jego temat znajdziecie tutaj: http://platforma.historiadlapolonii.pl/classrooms/hzd/3&#10;&#10;Zapraszamy także na naszą stronę: http://bit.ly/2QDYhiN&#10;&#10;Projekt realizowany wspólnie z: Historia: Poszukaj, Narodowym Instytutem Muzealnictwa i Ochrony Zbiorów. &#10;&#10;Projekt finansowany ze środków Ministerstwa Kultury i Dziedzictwa Narodowego." id="172" name="Google Shape;172;p18" title="Józefa Piłsudskiego marzenia o niepodległości Polski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9000" y="1244700"/>
            <a:ext cx="2022076" cy="1471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derewski był wspaniałym artystą i politykiem, ale nie każdy wie jak trudną drogę musiał przejść by spełnić swoje marzenia o karierze pianistycznej. Jest on artystą niezłomnym o ogromnym harcie ducha. Jego historia pokazuje jak mimo przeciwności losu można dążyć do rozwoju i nigdy się nie poddawać. Osobistościom pokroju Paderewskiego bardzo często przypisuje się wybitne uzdolnienia i gigantyczny talent, sugerując, że to jest źródłem późniejszego sukcesu. Historia Paderewskiego pokazuje, że filarem rozwoju i sukcesu jest przede wszystkim ciężka, mrówcza praca i odpowiedni charakter.&#10;&#10;Zapraszam również do oglądania innych odcinków muzycznych fascynacji, gdzie opowiadam o muzykach, wydarzeniach i ciekawostkach ze świata muzyki. &#10;&#10;w tym odcinku zostały wykorzystane fragmenty filmów:&#10;&#10;Who was Paderewski? Agnes Radomski https://vimeo.com/60477466&#10;Ji Liu performs Gulda Play Piano Play No.6 Presto Possibile Ji Liu https://vimeo.com/207469482&#10;Paderewski plays &quot;Menuet&quot; in G - 1937 movie https://www.youtube.com/watch?v=M9IBBd-9aRM&#10;&#10;#paderewski #edukacja #rozwój #artysta #muzyczneciekawostki #IgnacyJanPaderewski #rozwójosobisty" id="173" name="Google Shape;173;p18" title="Ignacy Jan Paderewski - artysta, który nigdy się nie poddał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11325" y="1244700"/>
            <a:ext cx="2276350" cy="170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 stycznia mija kolejna rocznica śmierci Romana Dmowskiego, jednego z najbardziej wpływowych polityków w II RP. Filmowa prezentacja została przygotowana przez Muzeum Historii Polski z okazji Święta  Niepodległości." id="174" name="Google Shape;174;p18" title="Roman Dmowski - współtwórca niepodległości Polski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21850" y="3057225"/>
            <a:ext cx="2130848" cy="1598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ózef Haller, zwany Błękitnym Generałem, był wybitnym wojskowym i działaczem społecznym. Jeszcze przed pierwszą wojną światową kształcił kadry wojskowe dla Polski w ramach Towarzystwa Gimnastycznego &quot;Sokół&quot;. W czasie wojny walczył w Legionach Polskich, a potem przeszedł na stronę aliantów. Najbardziej znany jest z dwóch dokonań: dowodzenia stutysięczną armią polską we Francji (tzw. błękitną) i Armią Ochotniczą w wojnie 1920 roku. Po wojnie nadal był aktywnym politykiem i działaczem społecznym, aż do swojej śmierci w 1960 roku.&#10;&#10;Czego nie wiemy o generale Hallerze i dlaczego ta postać jest tak zapomniana, opowiada historyk i publicysta Arkadiusz Miksa.&#10;&#10;WESPRZYJ CHROBRY SZLAK TV:&#10;Przelewem na Klub imienia Romana Dmowskiego&#10;nr konta 61 2530 0008 2059 1008 1565 0001&#10;z dopiskiem: &quot;Darowizna na cele statutowe&quot;" id="175" name="Google Shape;175;p18" title="Co dla odzyskania niepodległości zrobił generał Józef Haller?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84074" y="3169575"/>
            <a:ext cx="2130860" cy="159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/>
          <p:nvPr>
            <p:ph type="title"/>
          </p:nvPr>
        </p:nvSpPr>
        <p:spPr>
          <a:xfrm>
            <a:off x="2001000" y="523750"/>
            <a:ext cx="6365400" cy="1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Poznajemy trudną drogę Polski          do niepodległości</a:t>
            </a:r>
            <a:endParaRPr b="1">
              <a:solidFill>
                <a:srgbClr val="CC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81" name="Google Shape;181;p19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50" y="282050"/>
            <a:ext cx="1598125" cy="1598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ostaw LAJKA jeżeli spodobało Ci się te video! &#10;►🔥Zasubskrybuj jeśli tego nie zrobiłeś : https://bit.ly/2poLzfm 🔥&#10;&#10;&#10;Music from https://filmmusic.io&#10;&quot;Crossing the Chasm&quot; by Kevin MacLeod (https://incompetech.com)&#10;License: CC BY (http://creativecommons.org/licenses/by/4.0/)&#10;Źródło https://histmag.org/Odzyskanie-niepodleglosci-przez-Polske-MAPY-15111/1&#10;&#10;&#10;Koniecznie zostaw subskrybcje, bo przecież Warto Wiedzieć, co dzieje się w Polsce i zagranica, różne ciekawostki, niesamowite fakty, o których nie słyszałeś!&#10;Pozdrawiam W-W&#10;&#10;#Niepodleglosc #polska #historia #ciekawostki" id="183" name="Google Shape;183;p19" title="HISTORIA ODZYSKANIA NIEPODLEGŁOŚCI W 14 MINUT 🔥 - Dokumentalny lektor/napisy PL 🔥🔥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5925" y="1777275"/>
            <a:ext cx="3944867" cy="295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type="title"/>
          </p:nvPr>
        </p:nvSpPr>
        <p:spPr>
          <a:xfrm>
            <a:off x="1947275" y="456600"/>
            <a:ext cx="6647400" cy="14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Bierzemy udział w konkursie wiedzy        o Józefie Piłsudskim</a:t>
            </a:r>
            <a:endParaRPr b="1">
              <a:solidFill>
                <a:srgbClr val="CC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89" name="Google Shape;189;p20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50" y="282050"/>
            <a:ext cx="1598125" cy="159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700" y="2041899"/>
            <a:ext cx="4715676" cy="232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0"/>
          <p:cNvSpPr txBox="1"/>
          <p:nvPr/>
        </p:nvSpPr>
        <p:spPr>
          <a:xfrm>
            <a:off x="5801550" y="1936125"/>
            <a:ext cx="2967900" cy="10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pl" sz="1800">
                <a:solidFill>
                  <a:srgbClr val="0C343D"/>
                </a:solidFill>
                <a:highlight>
                  <a:srgbClr val="FFFFFF"/>
                </a:highlight>
              </a:rPr>
              <a:t>„Dał Polsce wolność, granice, moc i szacunek”</a:t>
            </a:r>
            <a:endParaRPr b="1" i="1" sz="1800">
              <a:solidFill>
                <a:srgbClr val="0C34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